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3771-E06E-4198-97C0-1C0AA66327E6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331D-A628-4A31-BB1A-2AC3F215C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54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3771-E06E-4198-97C0-1C0AA66327E6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331D-A628-4A31-BB1A-2AC3F215C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69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3771-E06E-4198-97C0-1C0AA66327E6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331D-A628-4A31-BB1A-2AC3F215C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583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3771-E06E-4198-97C0-1C0AA66327E6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331D-A628-4A31-BB1A-2AC3F215C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51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3771-E06E-4198-97C0-1C0AA66327E6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331D-A628-4A31-BB1A-2AC3F215C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117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3771-E06E-4198-97C0-1C0AA66327E6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331D-A628-4A31-BB1A-2AC3F215C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480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3771-E06E-4198-97C0-1C0AA66327E6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331D-A628-4A31-BB1A-2AC3F215C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73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3771-E06E-4198-97C0-1C0AA66327E6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331D-A628-4A31-BB1A-2AC3F215C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378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3771-E06E-4198-97C0-1C0AA66327E6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331D-A628-4A31-BB1A-2AC3F215C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660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3771-E06E-4198-97C0-1C0AA66327E6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331D-A628-4A31-BB1A-2AC3F215C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87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3771-E06E-4198-97C0-1C0AA66327E6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0331D-A628-4A31-BB1A-2AC3F215C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766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13771-E06E-4198-97C0-1C0AA66327E6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0331D-A628-4A31-BB1A-2AC3F215CB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08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bn_support@corpmsp.ru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8" y="210751"/>
            <a:ext cx="180340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304" y="84298"/>
            <a:ext cx="265112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124465" y="-271849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243089" y="1096043"/>
            <a:ext cx="40623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Бизнес-навигатор МСП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70" y="1893187"/>
            <a:ext cx="2045998" cy="180078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74821" y="1866129"/>
            <a:ext cx="455728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бесплатный онлайн ресурс для тех, кто хочет открыть или расширить свой бизнес, работать честно и легально, зарабатывать на свое будущее и будущее своих детей.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61270" y="4001193"/>
            <a:ext cx="7441484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Охват: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- 169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крупнейших городов;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- 90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видов бизнеса в сфере городского сервиса;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более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300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примерных бизнес-планов.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641917" y="9235337"/>
            <a:ext cx="4552950" cy="9525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85352" y="5339769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4723" y="5339769"/>
            <a:ext cx="6159159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Зайди 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Портал Бизнес-навигатора МСП </a:t>
            </a:r>
            <a:r>
              <a:rPr lang="en-US" sz="2000" b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</a:t>
            </a:r>
            <a:r>
              <a:rPr lang="en-US" sz="2000" b="1" dirty="0">
                <a:solidFill>
                  <a:srgbClr val="1F497D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</a:t>
            </a: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2000" b="1" dirty="0" err="1">
                <a:solidFill>
                  <a:srgbClr val="1F497D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smbn</a:t>
            </a: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2000" b="1" dirty="0" err="1">
                <a:solidFill>
                  <a:srgbClr val="1F497D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</a:t>
            </a: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Зарегистрируйся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заполнив простую </a:t>
            </a:r>
            <a:r>
              <a:rPr lang="ru-RU" sz="2000" b="1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форму или </a:t>
            </a:r>
            <a:r>
              <a:rPr lang="ru-RU" sz="20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подав заявление в Корпорацию.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870680" y="6982673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85352" y="7173917"/>
            <a:ext cx="6517903" cy="1985219"/>
          </a:xfrm>
          <a:prstGeom prst="rect">
            <a:avLst/>
          </a:prstGeom>
          <a:solidFill>
            <a:srgbClr val="E36C0A"/>
          </a:solidFill>
          <a:ln w="6350">
            <a:solidFill>
              <a:srgbClr val="E36C0A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1" i="0" u="sng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Условия использования Бизнес-навигатора МСП: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Малым и средним предпринимателям (субъектам МСП) доступно</a:t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 расчетов и 10 скачиваний бизнес-планов в сутки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Физическим лицам и иным пользователям доступно</a:t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 расчетов бизнес-планов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использования полного функционала системы необходимо наличие сведений о предприятии в Едином реестре субъектов малого и среднего предпринимательства ФНС России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870680" y="7516073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674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124465" y="-271849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87586" y="157798"/>
            <a:ext cx="4123592" cy="423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Бизнес-навигатор МСП поможет: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738" y="1245235"/>
            <a:ext cx="894080" cy="88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232" y="2758170"/>
            <a:ext cx="941070" cy="60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738" y="4003563"/>
            <a:ext cx="89408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72" y="5517993"/>
            <a:ext cx="811530" cy="688975"/>
          </a:xfrm>
          <a:prstGeom prst="rect">
            <a:avLst/>
          </a:prstGeom>
        </p:spPr>
      </p:pic>
      <p:pic>
        <p:nvPicPr>
          <p:cNvPr id="20" name="Рисунок 19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5962" y="6625370"/>
            <a:ext cx="435610" cy="70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0874" y="7614913"/>
            <a:ext cx="565785" cy="902335"/>
          </a:xfrm>
          <a:prstGeom prst="rect">
            <a:avLst/>
          </a:prstGeom>
        </p:spPr>
      </p:pic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786839" y="8740070"/>
            <a:ext cx="5125085" cy="826770"/>
          </a:xfrm>
          <a:prstGeom prst="rect">
            <a:avLst/>
          </a:prstGeom>
          <a:solidFill>
            <a:srgbClr val="FFFFFF"/>
          </a:solidFill>
          <a:ln w="6350">
            <a:noFill/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E36C0A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Служба поддержки: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E36C0A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 (800) 100 -1-100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u="sng" dirty="0">
                <a:solidFill>
                  <a:srgbClr val="E36C0A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8"/>
              </a:rPr>
              <a:t>bn_support@corpmsp.ru</a:t>
            </a:r>
            <a:r>
              <a:rPr lang="ru-RU" sz="1200" u="none" strike="noStrike" dirty="0">
                <a:solidFill>
                  <a:srgbClr val="E36C0A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/ </a:t>
            </a:r>
            <a:r>
              <a:rPr lang="ru-RU" sz="1200" dirty="0">
                <a:solidFill>
                  <a:srgbClr val="E36C0A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форма обратной связи на Портале Бизнес-навигатора МСП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1278331" y="1002520"/>
            <a:ext cx="5029660" cy="1442383"/>
          </a:xfrm>
          <a:prstGeom prst="rect">
            <a:avLst/>
          </a:prstGeom>
          <a:solidFill>
            <a:srgbClr val="FFFFFF"/>
          </a:solidFill>
          <a:ln w="12700" cap="rnd">
            <a:solidFill>
              <a:srgbClr val="0070C0"/>
            </a:solidFill>
            <a:prstDash val="dash"/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100" b="1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Узнать о закупках крупнейших компаний: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актуальные планы закупок крупнейших заказчиков;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поиск по номенклатуре продукции или ОКВЭД2;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размещение объявлений, прайс-листов, публикации профиля своей компании для участия в потенциальном поиске поставщиков крупнейшими заказчиками;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банковские гарантии для участия в закупках и исполнения контрактов (договоров) на льготных условиях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1278330" y="2658717"/>
            <a:ext cx="5029661" cy="858377"/>
          </a:xfrm>
          <a:prstGeom prst="rect">
            <a:avLst/>
          </a:prstGeom>
          <a:solidFill>
            <a:srgbClr val="FFFFFF"/>
          </a:solidFill>
          <a:ln w="12700" cap="rnd">
            <a:solidFill>
              <a:srgbClr val="0070C0"/>
            </a:solidFill>
            <a:prstDash val="dash"/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100" b="1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Выбрать бизнес: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Times New Roman" panose="02020603050405020304" pitchFamily="18" charset="0"/>
              <a:buChar char="–"/>
              <a:tabLst>
                <a:tab pos="180340" algn="l"/>
              </a:tabLst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 соотношения спроса и предложения;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Times New Roman" panose="02020603050405020304" pitchFamily="18" charset="0"/>
              <a:buChar char="–"/>
              <a:tabLst>
                <a:tab pos="180340" algn="l"/>
              </a:tabLst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объему инвестиций;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Times New Roman" panose="02020603050405020304" pitchFamily="18" charset="0"/>
              <a:buChar char="–"/>
              <a:tabLst>
                <a:tab pos="180340" algn="l"/>
              </a:tabLst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 каталога бизнес-планов.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1278330" y="3831416"/>
            <a:ext cx="5029661" cy="1335591"/>
          </a:xfrm>
          <a:prstGeom prst="rect">
            <a:avLst/>
          </a:prstGeom>
          <a:solidFill>
            <a:srgbClr val="FFFFFF"/>
          </a:solidFill>
          <a:ln w="12700" cap="rnd">
            <a:solidFill>
              <a:srgbClr val="0070C0"/>
            </a:solidFill>
            <a:prstDash val="dash"/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100" b="1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Рассчитать примерный бизнес-план: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Times New Roman" panose="02020603050405020304" pitchFamily="18" charset="0"/>
              <a:buChar char="–"/>
              <a:tabLst>
                <a:tab pos="180340" algn="l"/>
              </a:tabLst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300 примерных бизнес-планов, основанных на 5000 реальных кейсах российских предпринимателей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Times New Roman" panose="02020603050405020304" pitchFamily="18" charset="0"/>
              <a:buChar char="–"/>
              <a:tabLst>
                <a:tab pos="180340" algn="l"/>
              </a:tabLst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Расчет доступной рыночной ниши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Times New Roman" panose="02020603050405020304" pitchFamily="18" charset="0"/>
              <a:buChar char="–"/>
              <a:tabLst>
                <a:tab pos="180340" algn="l"/>
              </a:tabLst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Скачать Бизнес-план в формате </a:t>
            </a:r>
            <a:r>
              <a:rPr lang="en-US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PDF</a:t>
            </a: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или </a:t>
            </a:r>
            <a:r>
              <a:rPr lang="en-US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Excel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Times New Roman" panose="02020603050405020304" pitchFamily="18" charset="0"/>
              <a:buChar char="–"/>
              <a:tabLst>
                <a:tab pos="180340" algn="l"/>
              </a:tabLst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Формат бизнес-плана подойдет для получения кредита в банке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278330" y="5399453"/>
            <a:ext cx="5029661" cy="844127"/>
          </a:xfrm>
          <a:prstGeom prst="rect">
            <a:avLst/>
          </a:prstGeom>
          <a:solidFill>
            <a:srgbClr val="FFFFFF"/>
          </a:solidFill>
          <a:ln w="12700" cap="rnd">
            <a:solidFill>
              <a:srgbClr val="0070C0"/>
            </a:solidFill>
            <a:prstDash val="dash"/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100" b="1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Найти, где взять кредит и оформить гарантию: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Просмотреть расположение отделений банков в своем городе, кредитные продукты и контакты банков 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Найти контактные данные государственных гарантийных организаций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1278329" y="6639716"/>
            <a:ext cx="5029661" cy="663708"/>
          </a:xfrm>
          <a:prstGeom prst="rect">
            <a:avLst/>
          </a:prstGeom>
          <a:solidFill>
            <a:srgbClr val="FFFFFF"/>
          </a:solidFill>
          <a:ln w="12700" cap="rnd">
            <a:solidFill>
              <a:srgbClr val="0070C0"/>
            </a:solidFill>
            <a:prstDash val="dash"/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100" b="1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Узнать о мерах поддержки малого бизнеса: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База государственных и муниципальных организаций, поддерживающих малый и средний бизнес в твоем городе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1278329" y="7663497"/>
            <a:ext cx="5029661" cy="858377"/>
          </a:xfrm>
          <a:prstGeom prst="rect">
            <a:avLst/>
          </a:prstGeom>
          <a:solidFill>
            <a:srgbClr val="FFFFFF"/>
          </a:solidFill>
          <a:ln w="12700" cap="rnd">
            <a:solidFill>
              <a:srgbClr val="0070C0"/>
            </a:solidFill>
            <a:prstDash val="dash"/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100" b="1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Подобрать в аренду помещение: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Базы государственной и частной недвижимости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Варианты аренды и покупки из частной собственности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11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Имущество иных собственников (ОАО «РЖД» и др.)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5031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299</Words>
  <Application>Microsoft Office PowerPoint</Application>
  <PresentationFormat>Лист A4 (210x297 мм)</PresentationFormat>
  <Paragraphs>40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Arial Narrow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Машков Виталий Владимирович</dc:creator>
  <cp:lastModifiedBy>Семыкина Алла Викторовна</cp:lastModifiedBy>
  <cp:revision>3</cp:revision>
  <dcterms:created xsi:type="dcterms:W3CDTF">2017-03-10T13:14:28Z</dcterms:created>
  <dcterms:modified xsi:type="dcterms:W3CDTF">2017-06-14T08:52:20Z</dcterms:modified>
</cp:coreProperties>
</file>